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32" r:id="rId2"/>
  </p:sldMasterIdLst>
  <p:notesMasterIdLst>
    <p:notesMasterId r:id="rId4"/>
  </p:notesMasterIdLst>
  <p:sldIdLst>
    <p:sldId id="545" r:id="rId3"/>
  </p:sldIdLst>
  <p:sldSz cx="9144000" cy="6858000" type="screen4x3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A3C4F8A-ED3B-4995-A728-34194FA3D6EC}">
          <p14:sldIdLst>
            <p14:sldId id="545"/>
          </p14:sldIdLst>
        </p14:section>
        <p14:section name="手持ち資料" id="{4C5F0E9B-691F-48BC-BC1A-40FEACC156A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  <a:srgbClr val="FF9933"/>
    <a:srgbClr val="FF99CC"/>
    <a:srgbClr val="FFCCFF"/>
    <a:srgbClr val="CCFFFF"/>
    <a:srgbClr val="CCFFCC"/>
    <a:srgbClr val="99CCFF"/>
    <a:srgbClr val="66FFFF"/>
    <a:srgbClr val="777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86437" autoAdjust="0"/>
  </p:normalViewPr>
  <p:slideViewPr>
    <p:cSldViewPr>
      <p:cViewPr varScale="1">
        <p:scale>
          <a:sx n="102" d="100"/>
          <a:sy n="102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7207" cy="339799"/>
          </a:xfrm>
          <a:prstGeom prst="rect">
            <a:avLst/>
          </a:prstGeom>
        </p:spPr>
        <p:txBody>
          <a:bodyPr vert="horz" lIns="92216" tIns="46108" rIns="92216" bIns="46108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30535" y="3"/>
            <a:ext cx="4307206" cy="339799"/>
          </a:xfrm>
          <a:prstGeom prst="rect">
            <a:avLst/>
          </a:prstGeom>
        </p:spPr>
        <p:txBody>
          <a:bodyPr vert="horz" lIns="92216" tIns="46108" rIns="92216" bIns="46108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23043DB-F062-4E66-96D0-F6774F5679A1}" type="datetimeFigureOut">
              <a:rPr lang="ja-JP" altLang="en-US"/>
              <a:pPr>
                <a:defRPr/>
              </a:pPr>
              <a:t>2012/12/26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09588"/>
            <a:ext cx="3402012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6" tIns="46108" rIns="92216" bIns="46108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5693" y="3232901"/>
            <a:ext cx="7949552" cy="3064602"/>
          </a:xfrm>
          <a:prstGeom prst="rect">
            <a:avLst/>
          </a:prstGeom>
        </p:spPr>
        <p:txBody>
          <a:bodyPr vert="horz" lIns="92216" tIns="46108" rIns="92216" bIns="4610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465800"/>
            <a:ext cx="4307207" cy="339799"/>
          </a:xfrm>
          <a:prstGeom prst="rect">
            <a:avLst/>
          </a:prstGeom>
        </p:spPr>
        <p:txBody>
          <a:bodyPr vert="horz" lIns="92216" tIns="46108" rIns="92216" bIns="46108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30535" y="6465800"/>
            <a:ext cx="4307206" cy="339799"/>
          </a:xfrm>
          <a:prstGeom prst="rect">
            <a:avLst/>
          </a:prstGeom>
        </p:spPr>
        <p:txBody>
          <a:bodyPr vert="horz" lIns="92216" tIns="46108" rIns="92216" bIns="46108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F93C9D3-6191-4746-9284-7F26E09A19D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6530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7" descr="cloud_ppt_opening_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5513"/>
            <a:ext cx="9144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5" descr="メインエレメン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1420813"/>
            <a:ext cx="5711825" cy="454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628650" y="5873750"/>
            <a:ext cx="250348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7" tIns="47883" rIns="95767" bIns="47883">
            <a:spAutoFit/>
          </a:bodyPr>
          <a:lstStyle/>
          <a:p>
            <a:pPr defTabSz="957263"/>
            <a:r>
              <a:rPr lang="en-US" altLang="ja-JP" sz="900" dirty="0">
                <a:latin typeface="Century" pitchFamily="18" charset="0"/>
              </a:rPr>
              <a:t>C</a:t>
            </a:r>
            <a:r>
              <a:rPr lang="en-US" altLang="en-US" sz="900" dirty="0">
                <a:latin typeface="Century" pitchFamily="18" charset="0"/>
              </a:rPr>
              <a:t>opyright © </a:t>
            </a:r>
            <a:r>
              <a:rPr lang="en-US" altLang="ja-JP" sz="900" dirty="0">
                <a:latin typeface="Century" pitchFamily="18" charset="0"/>
              </a:rPr>
              <a:t>2011</a:t>
            </a:r>
            <a:r>
              <a:rPr lang="en-US" altLang="en-US" sz="900" dirty="0">
                <a:latin typeface="Century" pitchFamily="18" charset="0"/>
              </a:rPr>
              <a:t> </a:t>
            </a:r>
            <a:r>
              <a:rPr lang="en-US" altLang="ja-JP" sz="900" dirty="0">
                <a:latin typeface="Century" pitchFamily="18" charset="0"/>
              </a:rPr>
              <a:t>INTEC Inc.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315913"/>
            <a:ext cx="19351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860425"/>
            <a:ext cx="15017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5102225"/>
            <a:ext cx="16192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Hirai\Desktop\EXAGE\EXAGE ロゴ\jpg／カラー\exage_logo_copy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6354763"/>
            <a:ext cx="13779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12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8007" y="185733"/>
            <a:ext cx="6846897" cy="631821"/>
          </a:xfrm>
          <a:prstGeom prst="rect">
            <a:avLst/>
          </a:prstGeom>
        </p:spPr>
        <p:txBody>
          <a:bodyPr/>
          <a:lstStyle>
            <a:lvl1pPr algn="l" defTabSz="957263">
              <a:defRPr sz="2400" b="0">
                <a:latin typeface="+mj-ea"/>
                <a:ea typeface="+mj-ea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en-US" altLang="ja-JP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8007" y="906459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ea"/>
                <a:ea typeface="+mn-ea"/>
              </a:defRPr>
            </a:lvl1pPr>
            <a:lvl2pPr>
              <a:defRPr sz="2000">
                <a:latin typeface="+mn-ea"/>
                <a:ea typeface="+mn-ea"/>
              </a:defRPr>
            </a:lvl2pPr>
            <a:lvl3pPr>
              <a:defRPr sz="2000">
                <a:latin typeface="+mn-ea"/>
                <a:ea typeface="+mn-ea"/>
              </a:defRPr>
            </a:lvl3pPr>
            <a:lvl4pPr>
              <a:defRPr sz="2000">
                <a:latin typeface="+mn-ea"/>
                <a:ea typeface="+mn-ea"/>
              </a:defRPr>
            </a:lvl4pPr>
            <a:lvl5pPr>
              <a:defRPr sz="2000"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264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4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グレー帯"/>
          <p:cNvPicPr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685800"/>
            <a:ext cx="6837363" cy="6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4" descr="groupsymbol_6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6508750"/>
            <a:ext cx="1738313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6"/>
          <p:cNvSpPr>
            <a:spLocks noChangeArrowheads="1"/>
          </p:cNvSpPr>
          <p:nvPr userDrawn="1"/>
        </p:nvSpPr>
        <p:spPr bwMode="auto">
          <a:xfrm>
            <a:off x="617538" y="6518275"/>
            <a:ext cx="2503487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7" tIns="47883" rIns="95767" bIns="47883">
            <a:spAutoFit/>
          </a:bodyPr>
          <a:lstStyle/>
          <a:p>
            <a:pPr defTabSz="957263"/>
            <a:r>
              <a:rPr lang="en-US" altLang="ja-JP" sz="900" dirty="0">
                <a:latin typeface="Century" pitchFamily="18" charset="0"/>
              </a:rPr>
              <a:t>C</a:t>
            </a:r>
            <a:r>
              <a:rPr lang="en-US" altLang="en-US" sz="900" dirty="0">
                <a:latin typeface="Century" pitchFamily="18" charset="0"/>
              </a:rPr>
              <a:t>opyright © </a:t>
            </a:r>
            <a:r>
              <a:rPr lang="en-US" altLang="ja-JP" sz="900" dirty="0" smtClean="0">
                <a:latin typeface="Century" pitchFamily="18" charset="0"/>
              </a:rPr>
              <a:t>2013 </a:t>
            </a:r>
            <a:r>
              <a:rPr lang="en-US" altLang="ja-JP" sz="900" dirty="0">
                <a:latin typeface="Century" pitchFamily="18" charset="0"/>
              </a:rPr>
              <a:t>INTEC Inc.</a:t>
            </a:r>
          </a:p>
        </p:txBody>
      </p:sp>
      <p:pic>
        <p:nvPicPr>
          <p:cNvPr id="1029" name="Picture 46" descr="青帯_下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6442075"/>
            <a:ext cx="8097838" cy="2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1397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  <p:sldLayoutId id="214748422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3" descr="cloud_ppt_ending_s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5513"/>
            <a:ext cx="91440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2708275"/>
            <a:ext cx="374808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</p:sldLayoutIdLst>
  <p:hf sldNum="0" hdr="0" ft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8007" y="185733"/>
            <a:ext cx="7249358" cy="631821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HPC</a:t>
            </a:r>
            <a:r>
              <a:rPr kumimoji="1" lang="ja-JP" altLang="en-US" dirty="0" smtClean="0">
                <a:solidFill>
                  <a:schemeClr val="tx1"/>
                </a:solidFill>
              </a:rPr>
              <a:t>むけ高速格納・処理基盤 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EXAGE(</a:t>
            </a:r>
            <a:r>
              <a:rPr lang="ja-JP" altLang="en-US" dirty="0" smtClean="0">
                <a:solidFill>
                  <a:schemeClr val="tx1"/>
                </a:solidFill>
              </a:rPr>
              <a:t>エクセージ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プレースホルダー 20"/>
          <p:cNvSpPr txBox="1">
            <a:spLocks/>
          </p:cNvSpPr>
          <p:nvPr/>
        </p:nvSpPr>
        <p:spPr>
          <a:xfrm>
            <a:off x="161510" y="1898830"/>
            <a:ext cx="4323386" cy="3785453"/>
          </a:xfrm>
          <a:prstGeom prst="rect">
            <a:avLst/>
          </a:prstGeom>
        </p:spPr>
        <p:txBody>
          <a:bodyPr/>
          <a:lstStyle>
            <a:lvl1pPr marL="358775" indent="-35877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479425" indent="0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96975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3pPr>
            <a:lvl4pPr marL="1676400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4pPr>
            <a:lvl5pPr marL="21542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5pPr>
            <a:lvl6pPr marL="26114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6pPr>
            <a:lvl7pPr marL="30686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7pPr>
            <a:lvl8pPr marL="35258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8pPr>
            <a:lvl9pPr marL="39830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これまでの課題</a:t>
            </a:r>
            <a:endParaRPr kumimoji="1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Lustre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などの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OSS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を使っているが、</a:t>
            </a:r>
            <a:r>
              <a:rPr kumimoji="1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保守やトラブル時対応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が心配。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必要な格納容量が増え続け予算確保が厳しい。年度単位で</a:t>
            </a:r>
            <a:r>
              <a:rPr kumimoji="1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ばらばらに格納用資産が増える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。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HPC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用の</a:t>
            </a:r>
            <a:r>
              <a:rPr kumimoji="1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HW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機材は</a:t>
            </a:r>
            <a:r>
              <a:rPr kumimoji="1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保守料が高額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になる。</a:t>
            </a:r>
            <a:endParaRPr kumimoji="1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358775" marR="0" lvl="0" indent="-358775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結果格納だけでなく版管理、バッチでの分析、</a:t>
            </a:r>
            <a:r>
              <a:rPr kumimoji="1" lang="ja-JP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退避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保管などを行える</a:t>
            </a:r>
            <a:r>
              <a: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HPC</a:t>
            </a:r>
            <a:r>
              <a:rPr kumimoji="1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データ処理基盤が必要</a:t>
            </a:r>
            <a:r>
              <a:rPr kumimoji="1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。</a:t>
            </a:r>
          </a:p>
        </p:txBody>
      </p:sp>
      <p:sp>
        <p:nvSpPr>
          <p:cNvPr id="8" name="対角する 2 つの角を丸めた四角形 7"/>
          <p:cNvSpPr/>
          <p:nvPr/>
        </p:nvSpPr>
        <p:spPr bwMode="auto">
          <a:xfrm>
            <a:off x="4936499" y="2375883"/>
            <a:ext cx="3240360" cy="648072"/>
          </a:xfrm>
          <a:prstGeom prst="round2DiagRect">
            <a:avLst>
              <a:gd name="adj1" fmla="val 22546"/>
              <a:gd name="adj2" fmla="val 0"/>
            </a:avLst>
          </a:prstGeom>
          <a:gradFill rotWithShape="1">
            <a:gsLst>
              <a:gs pos="0">
                <a:srgbClr val="00ADDC">
                  <a:tint val="50000"/>
                  <a:satMod val="300000"/>
                </a:srgbClr>
              </a:gs>
              <a:gs pos="35000">
                <a:srgbClr val="00ADDC">
                  <a:tint val="37000"/>
                  <a:satMod val="300000"/>
                </a:srgbClr>
              </a:gs>
              <a:gs pos="100000">
                <a:srgbClr val="00ADD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ADDC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9" name="対角する 2 つの角を丸めた四角形 8"/>
          <p:cNvSpPr/>
          <p:nvPr/>
        </p:nvSpPr>
        <p:spPr bwMode="auto">
          <a:xfrm>
            <a:off x="4949869" y="3383995"/>
            <a:ext cx="3240360" cy="648072"/>
          </a:xfrm>
          <a:prstGeom prst="round2DiagRect">
            <a:avLst>
              <a:gd name="adj1" fmla="val 22546"/>
              <a:gd name="adj2" fmla="val 0"/>
            </a:avLst>
          </a:prstGeom>
          <a:gradFill rotWithShape="1">
            <a:gsLst>
              <a:gs pos="0">
                <a:srgbClr val="00ADDC">
                  <a:tint val="50000"/>
                  <a:satMod val="300000"/>
                </a:srgbClr>
              </a:gs>
              <a:gs pos="35000">
                <a:srgbClr val="00ADDC">
                  <a:tint val="37000"/>
                  <a:satMod val="300000"/>
                </a:srgbClr>
              </a:gs>
              <a:gs pos="100000">
                <a:srgbClr val="00ADD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ADDC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0" name="対角する 2 つの角を丸めた四角形 9"/>
          <p:cNvSpPr/>
          <p:nvPr/>
        </p:nvSpPr>
        <p:spPr bwMode="auto">
          <a:xfrm>
            <a:off x="4968919" y="4320099"/>
            <a:ext cx="3240360" cy="1152128"/>
          </a:xfrm>
          <a:prstGeom prst="round2DiagRect">
            <a:avLst>
              <a:gd name="adj1" fmla="val 22546"/>
              <a:gd name="adj2" fmla="val 0"/>
            </a:avLst>
          </a:prstGeom>
          <a:gradFill rotWithShape="1">
            <a:gsLst>
              <a:gs pos="0">
                <a:srgbClr val="00ADDC">
                  <a:tint val="50000"/>
                  <a:satMod val="300000"/>
                </a:srgbClr>
              </a:gs>
              <a:gs pos="35000">
                <a:srgbClr val="00ADDC">
                  <a:tint val="37000"/>
                  <a:satMod val="300000"/>
                </a:srgbClr>
              </a:gs>
              <a:gs pos="100000">
                <a:srgbClr val="00ADD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ADDC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92483" y="1994373"/>
            <a:ext cx="3600400" cy="3549862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pic>
        <p:nvPicPr>
          <p:cNvPr id="12" name="Picture 3" descr="C:\Users\Hirai\Desktop\EXAGE\EXAGE ロゴ\jpg／カラー\exage_logo_cop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4571" y="1774381"/>
            <a:ext cx="1585416" cy="601502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5016325" y="2439180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  <a:ea typeface="+mn-ea"/>
              </a:rPr>
              <a:t>100%</a:t>
            </a:r>
            <a:r>
              <a:rPr kumimoji="1" lang="ja-JP" altLang="en-US" sz="1600" dirty="0" smtClean="0">
                <a:latin typeface="+mn-ea"/>
                <a:ea typeface="+mn-ea"/>
              </a:rPr>
              <a:t>自社開発</a:t>
            </a:r>
            <a:endParaRPr kumimoji="1" lang="en-US" altLang="ja-JP" sz="1600" dirty="0" smtClean="0">
              <a:latin typeface="+mn-ea"/>
              <a:ea typeface="+mn-ea"/>
            </a:endParaRPr>
          </a:p>
          <a:p>
            <a:r>
              <a:rPr lang="ja-JP" altLang="en-US" sz="1600" dirty="0">
                <a:latin typeface="+mn-ea"/>
                <a:ea typeface="+mn-ea"/>
              </a:rPr>
              <a:t>製品維持のご心配は</a:t>
            </a:r>
            <a:r>
              <a:rPr lang="ja-JP" altLang="en-US" sz="1600" dirty="0" smtClean="0">
                <a:latin typeface="+mn-ea"/>
                <a:ea typeface="+mn-ea"/>
              </a:rPr>
              <a:t>不要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8507" y="3447292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安価な</a:t>
            </a:r>
            <a:r>
              <a:rPr lang="en-US" altLang="ja-JP" sz="1600" dirty="0" smtClean="0">
                <a:latin typeface="+mn-ea"/>
                <a:ea typeface="+mn-ea"/>
              </a:rPr>
              <a:t>IA</a:t>
            </a:r>
            <a:r>
              <a:rPr lang="ja-JP" altLang="en-US" sz="1600" dirty="0" smtClean="0">
                <a:latin typeface="+mn-ea"/>
                <a:ea typeface="+mn-ea"/>
              </a:rPr>
              <a:t>サーバ機材利用</a:t>
            </a:r>
            <a:r>
              <a:rPr lang="ja-JP" altLang="en-US" sz="1600" dirty="0" smtClean="0">
                <a:latin typeface="+mn-ea"/>
                <a:ea typeface="+mn-ea"/>
              </a:rPr>
              <a:t>で</a:t>
            </a:r>
            <a:endParaRPr lang="en-US" altLang="ja-JP" sz="1600" dirty="0" smtClean="0">
              <a:latin typeface="+mn-ea"/>
              <a:ea typeface="+mn-ea"/>
            </a:endParaRPr>
          </a:p>
          <a:p>
            <a:r>
              <a:rPr lang="ja-JP" altLang="en-US" sz="1600" dirty="0" smtClean="0">
                <a:latin typeface="+mn-ea"/>
                <a:ea typeface="+mn-ea"/>
              </a:rPr>
              <a:t>保守料</a:t>
            </a:r>
            <a:r>
              <a:rPr lang="ja-JP" altLang="en-US" sz="1600" dirty="0">
                <a:latin typeface="+mn-ea"/>
                <a:ea typeface="+mn-ea"/>
              </a:rPr>
              <a:t>を</a:t>
            </a:r>
            <a:r>
              <a:rPr lang="ja-JP" altLang="en-US" sz="1600" dirty="0" smtClean="0">
                <a:latin typeface="+mn-ea"/>
                <a:ea typeface="+mn-ea"/>
              </a:rPr>
              <a:t>抑える</a:t>
            </a:r>
            <a:r>
              <a:rPr lang="ja-JP" altLang="en-US" sz="1600" dirty="0" smtClean="0">
                <a:latin typeface="+mn-ea"/>
                <a:ea typeface="+mn-ea"/>
              </a:rPr>
              <a:t>段階的構築</a:t>
            </a:r>
            <a:r>
              <a:rPr lang="ja-JP" altLang="en-US" sz="1600" dirty="0" smtClean="0">
                <a:latin typeface="+mn-ea"/>
                <a:ea typeface="+mn-ea"/>
              </a:rPr>
              <a:t>が</a:t>
            </a:r>
            <a:r>
              <a:rPr lang="ja-JP" altLang="en-US" sz="1600" dirty="0" smtClean="0">
                <a:latin typeface="+mn-ea"/>
                <a:ea typeface="+mn-ea"/>
              </a:rPr>
              <a:t>可能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23365" y="4320099"/>
            <a:ext cx="3299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大規模データの加工、処理を含む</a:t>
            </a:r>
            <a:endParaRPr lang="en-US" altLang="ja-JP" sz="1600" dirty="0" smtClean="0">
              <a:latin typeface="+mn-ea"/>
              <a:ea typeface="+mn-ea"/>
            </a:endParaRPr>
          </a:p>
          <a:p>
            <a:r>
              <a:rPr lang="ja-JP" altLang="en-US" sz="1600" dirty="0" smtClean="0">
                <a:latin typeface="+mn-ea"/>
                <a:ea typeface="+mn-ea"/>
              </a:rPr>
              <a:t>トータル</a:t>
            </a:r>
            <a:r>
              <a:rPr lang="en-US" altLang="ja-JP" sz="1600" dirty="0" smtClean="0">
                <a:latin typeface="+mn-ea"/>
                <a:ea typeface="+mn-ea"/>
              </a:rPr>
              <a:t>HPC</a:t>
            </a:r>
            <a:r>
              <a:rPr lang="ja-JP" altLang="en-US" sz="1600" dirty="0" smtClean="0">
                <a:latin typeface="+mn-ea"/>
                <a:ea typeface="+mn-ea"/>
              </a:rPr>
              <a:t>基盤を実現</a:t>
            </a:r>
            <a:endParaRPr lang="en-US" altLang="ja-JP" sz="1600" dirty="0" smtClean="0">
              <a:latin typeface="+mn-ea"/>
              <a:ea typeface="+mn-ea"/>
            </a:endParaRPr>
          </a:p>
          <a:p>
            <a:r>
              <a:rPr lang="ja-JP" altLang="en-US" sz="1600" dirty="0" smtClean="0">
                <a:latin typeface="+mn-ea"/>
                <a:ea typeface="+mn-ea"/>
              </a:rPr>
              <a:t>　　　　　　　</a:t>
            </a:r>
            <a:r>
              <a:rPr lang="ja-JP" altLang="en-US" sz="1600" b="1" dirty="0" smtClean="0">
                <a:latin typeface="+mn-ea"/>
                <a:ea typeface="+mn-ea"/>
              </a:rPr>
              <a:t>↓</a:t>
            </a:r>
            <a:endParaRPr lang="en-US" altLang="ja-JP" sz="1600" b="1" dirty="0">
              <a:latin typeface="+mn-ea"/>
              <a:ea typeface="+mn-ea"/>
            </a:endParaRPr>
          </a:p>
          <a:p>
            <a:r>
              <a:rPr lang="ja-JP" altLang="en-US" sz="1600" dirty="0" smtClean="0">
                <a:latin typeface="+mn-ea"/>
                <a:ea typeface="+mn-ea"/>
              </a:rPr>
              <a:t>　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  <a:ea typeface="+mn-ea"/>
              </a:rPr>
              <a:t>お客さま仕様の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  <a:ea typeface="+mn-ea"/>
              </a:rPr>
              <a:t>HPC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  <a:ea typeface="+mn-ea"/>
              </a:rPr>
              <a:t>環境構築</a:t>
            </a:r>
            <a:endParaRPr lang="en-US" altLang="ja-JP" sz="16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cxnSp>
        <p:nvCxnSpPr>
          <p:cNvPr id="16" name="直線コネクタ 15"/>
          <p:cNvCxnSpPr>
            <a:endCxn id="8" idx="2"/>
          </p:cNvCxnSpPr>
          <p:nvPr/>
        </p:nvCxnSpPr>
        <p:spPr bwMode="auto">
          <a:xfrm>
            <a:off x="4334390" y="2519899"/>
            <a:ext cx="602109" cy="180020"/>
          </a:xfrm>
          <a:prstGeom prst="line">
            <a:avLst/>
          </a:prstGeom>
          <a:solidFill>
            <a:srgbClr val="7FD13B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4334390" y="3383995"/>
            <a:ext cx="602109" cy="209082"/>
          </a:xfrm>
          <a:prstGeom prst="line">
            <a:avLst/>
          </a:prstGeom>
          <a:solidFill>
            <a:srgbClr val="7FD13B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4276233" y="3879050"/>
            <a:ext cx="634529" cy="293145"/>
          </a:xfrm>
          <a:prstGeom prst="line">
            <a:avLst/>
          </a:prstGeom>
          <a:solidFill>
            <a:srgbClr val="7FD13B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 flipV="1">
            <a:off x="4301970" y="4728561"/>
            <a:ext cx="634529" cy="118746"/>
          </a:xfrm>
          <a:prstGeom prst="line">
            <a:avLst/>
          </a:prstGeom>
          <a:solidFill>
            <a:srgbClr val="7FD13B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正方形/長方形 19"/>
          <p:cNvSpPr/>
          <p:nvPr/>
        </p:nvSpPr>
        <p:spPr>
          <a:xfrm>
            <a:off x="682979" y="953725"/>
            <a:ext cx="7423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 smtClean="0">
                <a:latin typeface="+mn-ea"/>
                <a:ea typeface="+mn-ea"/>
              </a:rPr>
              <a:t>1</a:t>
            </a:r>
            <a:r>
              <a:rPr lang="ja-JP" altLang="en-US" sz="2000" b="1" dirty="0" err="1" smtClean="0">
                <a:latin typeface="+mn-ea"/>
                <a:ea typeface="+mn-ea"/>
              </a:rPr>
              <a:t>つの</a:t>
            </a:r>
            <a:r>
              <a:rPr lang="ja-JP" altLang="en-US" sz="2000" b="1" dirty="0" smtClean="0">
                <a:latin typeface="+mn-ea"/>
                <a:ea typeface="+mn-ea"/>
              </a:rPr>
              <a:t>計算ノードからの出力が</a:t>
            </a:r>
            <a:r>
              <a:rPr lang="en-US" altLang="ja-JP" sz="2000" b="1" dirty="0" smtClean="0">
                <a:latin typeface="+mn-ea"/>
                <a:ea typeface="+mn-ea"/>
              </a:rPr>
              <a:t>10Gbps</a:t>
            </a:r>
            <a:r>
              <a:rPr lang="ja-JP" altLang="en-US" sz="2000" b="1" dirty="0" smtClean="0">
                <a:latin typeface="+mn-ea"/>
                <a:ea typeface="+mn-ea"/>
              </a:rPr>
              <a:t>以上でも書込み可能</a:t>
            </a:r>
            <a:endParaRPr kumimoji="1" lang="ja-JP" altLang="en-US" sz="2000" b="1" kern="1200" dirty="0" smtClean="0">
              <a:effectLst/>
              <a:latin typeface="+mn-ea"/>
              <a:ea typeface="+mn-ea"/>
            </a:endParaRPr>
          </a:p>
          <a:p>
            <a:pPr algn="ctr">
              <a:defRPr/>
            </a:pPr>
            <a:r>
              <a:rPr kumimoji="1" lang="ja-JP" altLang="en-US" sz="2000" b="1" kern="1200" dirty="0" smtClean="0">
                <a:effectLst/>
                <a:latin typeface="+mn-ea"/>
                <a:ea typeface="+mn-ea"/>
              </a:rPr>
              <a:t>増加する一方の格納容量を</a:t>
            </a:r>
            <a:r>
              <a:rPr lang="ja-JP" altLang="en-US" sz="2000" b="1" dirty="0">
                <a:latin typeface="+mn-ea"/>
                <a:ea typeface="+mn-ea"/>
              </a:rPr>
              <a:t>一般的</a:t>
            </a:r>
            <a:r>
              <a:rPr lang="ja-JP" altLang="en-US" sz="2000" b="1" dirty="0" smtClean="0">
                <a:latin typeface="+mn-ea"/>
                <a:ea typeface="+mn-ea"/>
              </a:rPr>
              <a:t>な</a:t>
            </a:r>
            <a:r>
              <a:rPr lang="en-US" altLang="ja-JP" sz="2000" b="1" dirty="0">
                <a:latin typeface="+mn-ea"/>
                <a:ea typeface="+mn-ea"/>
              </a:rPr>
              <a:t>IA</a:t>
            </a:r>
            <a:r>
              <a:rPr lang="ja-JP" altLang="en-US" sz="2000" b="1" dirty="0" smtClean="0">
                <a:latin typeface="+mn-ea"/>
                <a:ea typeface="+mn-ea"/>
              </a:rPr>
              <a:t>サーバ</a:t>
            </a:r>
            <a:r>
              <a:rPr kumimoji="1" lang="ja-JP" altLang="en-US" sz="2000" b="1" kern="1200" dirty="0" smtClean="0">
                <a:effectLst/>
                <a:latin typeface="+mn-ea"/>
                <a:ea typeface="+mn-ea"/>
              </a:rPr>
              <a:t>利用で拡張可能</a:t>
            </a:r>
          </a:p>
        </p:txBody>
      </p:sp>
      <p:sp>
        <p:nvSpPr>
          <p:cNvPr id="22" name="テキスト プレースホルダー 20"/>
          <p:cNvSpPr txBox="1">
            <a:spLocks/>
          </p:cNvSpPr>
          <p:nvPr/>
        </p:nvSpPr>
        <p:spPr>
          <a:xfrm>
            <a:off x="388763" y="5777813"/>
            <a:ext cx="8460941" cy="621517"/>
          </a:xfrm>
          <a:prstGeom prst="rect">
            <a:avLst/>
          </a:prstGeom>
        </p:spPr>
        <p:txBody>
          <a:bodyPr/>
          <a:lstStyle>
            <a:lvl1pPr marL="358775" indent="-35877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Font typeface="Wingdings" pitchFamily="2" charset="2"/>
              <a:buChar char="n"/>
              <a:defRPr kumimoji="1" sz="16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479425" indent="0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96975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3pPr>
            <a:lvl4pPr marL="1676400" indent="-239713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4pPr>
            <a:lvl5pPr marL="21542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5pPr>
            <a:lvl6pPr marL="26114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6pPr>
            <a:lvl7pPr marL="30686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7pPr>
            <a:lvl8pPr marL="35258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8pPr>
            <a:lvl9pPr marL="3983038" indent="-2381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EXAGE/Storage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は１台のフロントサーバで</a:t>
            </a: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10Gbps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近い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処理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速度を実現。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さらに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フロントサーバ複数化</a:t>
            </a: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 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で性能のスケールアウトを可能にします。格納時の即時圧縮、検索時の即時解凍なども自在です。</a:t>
            </a:r>
            <a:endParaRPr kumimoji="1" lang="en-US" altLang="ja-JP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/>
              <a:ea typeface="メイリオ"/>
            </a:endParaRPr>
          </a:p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また分析用</a:t>
            </a:r>
            <a:r>
              <a:rPr kumimoji="1" lang="en-US" altLang="ja-JP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HPC</a:t>
            </a:r>
            <a:r>
              <a:rPr kumimoji="1" lang="ja-JP" alt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/>
                <a:ea typeface="メイリオ"/>
              </a:rPr>
              <a:t>などバッチ処理との併用、遠隔地へのデータ退避、マルチテナントでの複数研究者環境の併用も実現可能です。</a:t>
            </a:r>
          </a:p>
        </p:txBody>
      </p:sp>
    </p:spTree>
    <p:extLst>
      <p:ext uri="{BB962C8B-B14F-4D97-AF65-F5344CB8AC3E}">
        <p14:creationId xmlns:p14="http://schemas.microsoft.com/office/powerpoint/2010/main" val="18945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ysClr val="windowText" lastClr="000000">
                <a:tint val="50000"/>
                <a:satMod val="300000"/>
              </a:sysClr>
            </a:gs>
            <a:gs pos="35000">
              <a:sysClr val="windowText" lastClr="000000">
                <a:tint val="37000"/>
                <a:satMod val="300000"/>
              </a:sysClr>
            </a:gs>
            <a:gs pos="100000">
              <a:sysClr val="windowText" lastClr="000000"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defTabSz="957263">
          <a:defRPr sz="900" kern="0" dirty="0" smtClean="0">
            <a:solidFill>
              <a:sysClr val="windowText" lastClr="000000"/>
            </a:solidFill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spDef>
    <a:lnDef>
      <a:spPr>
        <a:ln>
          <a:solidFill>
            <a:srgbClr val="FFC000"/>
          </a:solidFill>
          <a:tailEnd type="arrow"/>
        </a:ln>
      </a:spPr>
      <a:bodyPr/>
      <a:lstStyle/>
      <a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標準デザイン</vt:lpstr>
      <vt:lpstr>1_標準デザイン</vt:lpstr>
      <vt:lpstr>HPCむけ高速格納・処理基盤  EXAGE(エクセージ)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スマートホンログ取得システムの 提案前確認</dc:title>
  <dc:creator/>
  <cp:lastModifiedBy/>
  <cp:revision>46</cp:revision>
  <dcterms:created xsi:type="dcterms:W3CDTF">2011-06-21T03:02:37Z</dcterms:created>
  <dcterms:modified xsi:type="dcterms:W3CDTF">2012-12-26T00:21:40Z</dcterms:modified>
</cp:coreProperties>
</file>